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7" r:id="rId2"/>
    <p:sldId id="274" r:id="rId3"/>
    <p:sldId id="330" r:id="rId4"/>
    <p:sldId id="285" r:id="rId5"/>
    <p:sldId id="291" r:id="rId6"/>
    <p:sldId id="317" r:id="rId7"/>
    <p:sldId id="320" r:id="rId8"/>
    <p:sldId id="329" r:id="rId9"/>
    <p:sldId id="331" r:id="rId10"/>
    <p:sldId id="311" r:id="rId11"/>
    <p:sldId id="312" r:id="rId12"/>
    <p:sldId id="321" r:id="rId13"/>
    <p:sldId id="328" r:id="rId14"/>
    <p:sldId id="326" r:id="rId15"/>
    <p:sldId id="325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>
      <p:cViewPr varScale="1">
        <p:scale>
          <a:sx n="55" d="100"/>
          <a:sy n="55" d="100"/>
        </p:scale>
        <p:origin x="114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234AB-56F3-467F-BF49-6B77CBC24DD8}" type="datetimeFigureOut">
              <a:rPr lang="es-MX" smtClean="0"/>
              <a:pPr/>
              <a:t>22/02/2021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69FEB-C0FC-48D2-9A8A-E4BCD428C253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246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4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2B0A9E-A432-4DC8-8BF9-BBCB9B0C240C}" type="slidenum">
              <a:rPr lang="es-ES"/>
              <a:pPr/>
              <a:t>15</a:t>
            </a:fld>
            <a:endParaRPr lang="es-ES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0894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6900" cy="1130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20900" cy="463550"/>
          </a:xfrm>
        </p:spPr>
        <p:txBody>
          <a:bodyPr/>
          <a:lstStyle>
            <a:lvl1pPr>
              <a:defRPr/>
            </a:lvl1pPr>
          </a:lstStyle>
          <a:p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82900" cy="463550"/>
          </a:xfrm>
        </p:spPr>
        <p:txBody>
          <a:bodyPr/>
          <a:lstStyle>
            <a:lvl1pPr>
              <a:defRPr/>
            </a:lvl1pPr>
          </a:lstStyle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20900" cy="463550"/>
          </a:xfrm>
        </p:spPr>
        <p:txBody>
          <a:bodyPr/>
          <a:lstStyle>
            <a:lvl1pPr>
              <a:defRPr/>
            </a:lvl1pPr>
          </a:lstStyle>
          <a:p>
            <a:fld id="{4A823E9F-E0AD-48AF-8151-C3EDB1E94BC5}" type="slidenum">
              <a:rPr lang="es-VE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603DA-D0AF-4B1F-82A0-6B8DDCF94B6C}" type="datetimeFigureOut">
              <a:rPr lang="es-ES" smtClean="0"/>
              <a:pPr/>
              <a:t>22/02/2021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43200-111A-49A5-8B80-C0343976C07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s-MX" dirty="0" smtClean="0"/>
              <a:t> </a:t>
            </a:r>
            <a:r>
              <a:rPr lang="es-MX" sz="3600" b="1" dirty="0" smtClean="0">
                <a:latin typeface="Arial" pitchFamily="34" charset="0"/>
                <a:cs typeface="Arial" pitchFamily="34" charset="0"/>
              </a:rPr>
              <a:t>Asignatura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Pedagogía </a:t>
            </a:r>
          </a:p>
          <a:p>
            <a:pPr algn="just">
              <a:buNone/>
            </a:pPr>
            <a:r>
              <a:rPr lang="es-MX" sz="3600" b="1" dirty="0" smtClean="0">
                <a:latin typeface="Arial" pitchFamily="34" charset="0"/>
                <a:cs typeface="Arial" pitchFamily="34" charset="0"/>
              </a:rPr>
              <a:t>Tema 4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diagnóstico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pedagógico Integral</a:t>
            </a:r>
          </a:p>
          <a:p>
            <a:pPr algn="just">
              <a:buNone/>
            </a:pPr>
            <a:r>
              <a:rPr lang="es-MX" sz="3600" b="1" dirty="0" smtClean="0">
                <a:latin typeface="Arial" pitchFamily="34" charset="0"/>
                <a:cs typeface="Arial" pitchFamily="34" charset="0"/>
              </a:rPr>
              <a:t>Sumario</a:t>
            </a:r>
            <a:r>
              <a:rPr lang="es-MX" sz="3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El diagnóstico pedagógico integral. Su definición, funciones y principios</a:t>
            </a:r>
            <a:endParaRPr lang="es-MX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57166"/>
            <a:ext cx="1857388" cy="9248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FUNCIONES DEL DIAGNÓSTICO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1142984"/>
            <a:ext cx="8401080" cy="5286412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9600" dirty="0" smtClean="0">
                <a:latin typeface="Arial" pitchFamily="34" charset="0"/>
                <a:cs typeface="Arial" pitchFamily="34" charset="0"/>
              </a:rPr>
              <a:t>1.Búsqueda, exploración e identificación </a:t>
            </a:r>
            <a:r>
              <a:rPr lang="es-MX" sz="9600" dirty="0" smtClean="0">
                <a:latin typeface="Arial" pitchFamily="34" charset="0"/>
                <a:cs typeface="Arial" pitchFamily="34" charset="0"/>
              </a:rPr>
              <a:t> Esta función del diagnóstico no va más allá de la descripción. Por tanto aquí el proceso se dirige solamente al examen fenoménico del objeto de estudio.</a:t>
            </a:r>
          </a:p>
          <a:p>
            <a:pPr algn="just">
              <a:lnSpc>
                <a:spcPct val="120000"/>
              </a:lnSpc>
              <a:buNone/>
            </a:pPr>
            <a:r>
              <a:rPr lang="es-ES" sz="9600" dirty="0" smtClean="0">
                <a:latin typeface="Arial" pitchFamily="34" charset="0"/>
                <a:cs typeface="Arial" pitchFamily="34" charset="0"/>
              </a:rPr>
              <a:t> 2.Reguladora-orientadora:s</a:t>
            </a:r>
            <a:r>
              <a:rPr lang="es-MX" sz="9600" dirty="0" smtClean="0">
                <a:latin typeface="Arial" pitchFamily="34" charset="0"/>
                <a:cs typeface="Arial" pitchFamily="34" charset="0"/>
              </a:rPr>
              <a:t>e basa fundamentalmente en la toma de decisiones que favorezcan el cambio a partir de las estimaciones y el conocimiento de la realidad. Responde a la pregunta ¿ qué hacer para cambiar la realidad?</a:t>
            </a:r>
            <a:endParaRPr lang="es-ES" sz="96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s-ES" sz="9600" dirty="0" smtClean="0">
                <a:latin typeface="Arial" pitchFamily="34" charset="0"/>
                <a:cs typeface="Arial" pitchFamily="34" charset="0"/>
              </a:rPr>
              <a:t> 3.Interventiva, preventiva y potenciadora</a:t>
            </a:r>
            <a:r>
              <a:rPr lang="es-MX" sz="9600" dirty="0" smtClean="0">
                <a:latin typeface="Arial" pitchFamily="34" charset="0"/>
                <a:cs typeface="Arial" pitchFamily="34" charset="0"/>
              </a:rPr>
              <a:t>: está dirigida a la elaboración de estrategias individuales, grupales y /o institucionales, en dependencia del perfil singular de sus potencialidades, capacidades y deficiencias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.  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sz="4300" b="1" dirty="0" smtClean="0">
                <a:latin typeface="Arial" pitchFamily="34" charset="0"/>
                <a:cs typeface="Arial" pitchFamily="34" charset="0"/>
              </a:rPr>
              <a:t>¿Cómo se hace el Diagnóstico Pedagógico Integral?</a:t>
            </a:r>
            <a:endParaRPr lang="es-MX" sz="43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Finalidad.  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del Desarrollo.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Continuidad.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relación dialéctica entre la realidad y la posibilidad.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Integralidad.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Individualidad.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dirty="0" smtClean="0">
                <a:latin typeface="Arial" pitchFamily="34" charset="0"/>
                <a:cs typeface="Arial" pitchFamily="34" charset="0"/>
              </a:rPr>
              <a:t>Principio de la diversidad de enfoques.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710"/>
          </a:xfrm>
        </p:spPr>
        <p:txBody>
          <a:bodyPr>
            <a:normAutofit/>
          </a:bodyPr>
          <a:lstStyle/>
          <a:p>
            <a:r>
              <a:rPr lang="es-MX" sz="4000" dirty="0" smtClean="0">
                <a:latin typeface="Arial" pitchFamily="34" charset="0"/>
                <a:cs typeface="Arial" pitchFamily="34" charset="0"/>
              </a:rPr>
              <a:t>MOMENTOS DEL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DIAGNÓSTICO</a:t>
            </a:r>
            <a:r>
              <a:rPr lang="es-MX" sz="4000" dirty="0" smtClean="0">
                <a:latin typeface="Arial" pitchFamily="34" charset="0"/>
                <a:cs typeface="Arial" pitchFamily="34" charset="0"/>
              </a:rPr>
              <a:t> </a:t>
            </a:r>
            <a:endParaRPr lang="es-MX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s-MX" sz="2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s-MX" sz="2800" b="1" dirty="0" smtClean="0">
                <a:latin typeface="Arial" pitchFamily="34" charset="0"/>
                <a:cs typeface="Arial" pitchFamily="34" charset="0"/>
              </a:rPr>
              <a:t>I Caracterización: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Son conclusiones explicativas y descriptivas del DPI, a las que se arriba luego de aplicar determinados instrumentos y técnicas. Poner ejemplos: entrevista, encuesta, observación, etc</a:t>
            </a:r>
            <a:r>
              <a:rPr lang="es-MX" sz="2800" dirty="0" smtClean="0"/>
              <a:t>.</a:t>
            </a:r>
          </a:p>
          <a:p>
            <a:pPr algn="just">
              <a:buNone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MX" sz="2800" b="1" dirty="0" smtClean="0">
                <a:latin typeface="Arial" pitchFamily="34" charset="0"/>
                <a:cs typeface="Arial" pitchFamily="34" charset="0"/>
              </a:rPr>
              <a:t>II Pronóstico: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Es lo que supuestamente se lograría al resolver los problemas detectados o potenciando las fortalezas. Poner ejemplos de lo que puede constituir un pronóstico</a:t>
            </a:r>
            <a:r>
              <a:rPr lang="es-MX" sz="2800" dirty="0" smtClean="0"/>
              <a:t>.</a:t>
            </a:r>
          </a:p>
          <a:p>
            <a:pPr algn="just">
              <a:buNone/>
            </a:pPr>
            <a:r>
              <a:rPr lang="es-MX" sz="2800" b="1" dirty="0" smtClean="0">
                <a:latin typeface="Arial" pitchFamily="34" charset="0"/>
                <a:cs typeface="Arial" pitchFamily="34" charset="0"/>
              </a:rPr>
              <a:t>III Estrategia o plan de acciones de medidas: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 A partir de la situación caracterizada de cada estudiante o grupo se deben proponer acciones encaminadas a su transformación o potenciación en correspondencia con lo caracterizado y el pronóstico realizado. Las estrategias deben poseer como mínimo 3 acciones. </a:t>
            </a:r>
          </a:p>
          <a:p>
            <a:pPr algn="just">
              <a:buNone/>
            </a:pPr>
            <a:endParaRPr lang="es-MX" dirty="0" smtClean="0"/>
          </a:p>
          <a:p>
            <a:pPr algn="just">
              <a:buNone/>
            </a:pP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endParaRPr lang="es-MX" sz="4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s-MX" sz="60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s-MX" sz="6000" dirty="0" smtClean="0">
                <a:latin typeface="Georgia" pitchFamily="18" charset="0"/>
                <a:cs typeface="Arial" pitchFamily="34" charset="0"/>
              </a:rPr>
              <a:t> </a:t>
            </a:r>
            <a:r>
              <a:rPr lang="es-MX" sz="7200" dirty="0" smtClean="0">
                <a:latin typeface="Georgia" pitchFamily="18" charset="0"/>
                <a:cs typeface="Arial" pitchFamily="34" charset="0"/>
              </a:rPr>
              <a:t>CONCLUSIONES</a:t>
            </a:r>
            <a:endParaRPr lang="es-MX" sz="7200" dirty="0"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7"/>
          <p:cNvSpPr>
            <a:spLocks noChangeAspect="1" noChangeArrowheads="1" noTextEdit="1"/>
          </p:cNvSpPr>
          <p:nvPr/>
        </p:nvSpPr>
        <p:spPr bwMode="gray">
          <a:xfrm>
            <a:off x="1017588" y="34020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2532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1765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2533" name="AutoShape 32"/>
          <p:cNvSpPr>
            <a:spLocks noChangeArrowheads="1"/>
          </p:cNvSpPr>
          <p:nvPr/>
        </p:nvSpPr>
        <p:spPr bwMode="gray">
          <a:xfrm>
            <a:off x="785786" y="571480"/>
            <a:ext cx="7929618" cy="1643074"/>
          </a:xfrm>
          <a:prstGeom prst="roundRect">
            <a:avLst>
              <a:gd name="adj" fmla="val 17509"/>
            </a:avLst>
          </a:prstGeom>
          <a:solidFill>
            <a:srgbClr val="4E91D4">
              <a:alpha val="56862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   DIAGNÓSTICO </a:t>
            </a:r>
            <a:r>
              <a:rPr lang="es-MX" sz="3600" b="1" dirty="0" smtClean="0">
                <a:latin typeface="Arial" pitchFamily="34" charset="0"/>
                <a:cs typeface="Arial" pitchFamily="34" charset="0"/>
              </a:rPr>
              <a:t>PEDAGÓGICO</a:t>
            </a:r>
          </a:p>
          <a:p>
            <a:endParaRPr lang="es-ES" sz="3600" b="1" dirty="0"/>
          </a:p>
        </p:txBody>
      </p:sp>
      <p:sp>
        <p:nvSpPr>
          <p:cNvPr id="9228" name="Text Box 19"/>
          <p:cNvSpPr txBox="1">
            <a:spLocks noChangeArrowheads="1"/>
          </p:cNvSpPr>
          <p:nvPr/>
        </p:nvSpPr>
        <p:spPr bwMode="auto">
          <a:xfrm>
            <a:off x="714348" y="785795"/>
            <a:ext cx="7659715" cy="1138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      </a:t>
            </a:r>
          </a:p>
          <a:p>
            <a:pPr algn="ctr" eaLnBrk="0" hangingPunct="0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INTEGRAL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AutoShape 32"/>
          <p:cNvSpPr>
            <a:spLocks noChangeArrowheads="1"/>
          </p:cNvSpPr>
          <p:nvPr/>
        </p:nvSpPr>
        <p:spPr bwMode="gray">
          <a:xfrm>
            <a:off x="531813" y="3154363"/>
            <a:ext cx="2682865" cy="2846387"/>
          </a:xfrm>
          <a:prstGeom prst="roundRect">
            <a:avLst>
              <a:gd name="adj" fmla="val 17509"/>
            </a:avLst>
          </a:prstGeom>
          <a:solidFill>
            <a:srgbClr val="4E91D4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2536" name="AutoShape 33"/>
          <p:cNvSpPr>
            <a:spLocks noChangeArrowheads="1"/>
          </p:cNvSpPr>
          <p:nvPr/>
        </p:nvSpPr>
        <p:spPr bwMode="gray">
          <a:xfrm>
            <a:off x="571500" y="5489575"/>
            <a:ext cx="2286000" cy="511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91D4"/>
              </a:gs>
              <a:gs pos="100000">
                <a:srgbClr val="93BC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2537" name="AutoShape 34"/>
          <p:cNvSpPr>
            <a:spLocks noChangeArrowheads="1"/>
          </p:cNvSpPr>
          <p:nvPr/>
        </p:nvSpPr>
        <p:spPr bwMode="gray">
          <a:xfrm>
            <a:off x="571472" y="3643314"/>
            <a:ext cx="2643206" cy="1643074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CEE1F3"/>
              </a:gs>
              <a:gs pos="100000">
                <a:srgbClr val="4E91D4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s-MX" b="1" dirty="0" smtClean="0">
                <a:latin typeface="Arial" pitchFamily="34" charset="0"/>
                <a:cs typeface="Arial" pitchFamily="34" charset="0"/>
              </a:rPr>
              <a:t>CARACTERIZACIÓN </a:t>
            </a:r>
          </a:p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PSICOPEDAGÓGICA</a:t>
            </a:r>
            <a:endParaRPr lang="es-MX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8" name="AutoShape 47"/>
          <p:cNvSpPr>
            <a:spLocks noChangeArrowheads="1"/>
          </p:cNvSpPr>
          <p:nvPr/>
        </p:nvSpPr>
        <p:spPr bwMode="gray">
          <a:xfrm>
            <a:off x="3428993" y="3151188"/>
            <a:ext cx="2571758" cy="2778142"/>
          </a:xfrm>
          <a:prstGeom prst="roundRect">
            <a:avLst>
              <a:gd name="adj" fmla="val 17509"/>
            </a:avLst>
          </a:prstGeom>
          <a:solidFill>
            <a:srgbClr val="34B034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2539" name="AutoShape 48"/>
          <p:cNvSpPr>
            <a:spLocks noChangeArrowheads="1"/>
          </p:cNvSpPr>
          <p:nvPr/>
        </p:nvSpPr>
        <p:spPr bwMode="gray">
          <a:xfrm>
            <a:off x="3552825" y="5365750"/>
            <a:ext cx="2376488" cy="4921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4B034">
                  <a:alpha val="0"/>
                </a:srgbClr>
              </a:gs>
              <a:gs pos="100000">
                <a:srgbClr val="A3DBA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2540" name="AutoShape 49"/>
          <p:cNvSpPr>
            <a:spLocks noChangeArrowheads="1"/>
          </p:cNvSpPr>
          <p:nvPr/>
        </p:nvSpPr>
        <p:spPr bwMode="gray">
          <a:xfrm>
            <a:off x="3571868" y="3571876"/>
            <a:ext cx="2376488" cy="15716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0F3E0"/>
              </a:gs>
              <a:gs pos="100000">
                <a:srgbClr val="34B034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s-MX" sz="2400" b="1" dirty="0" smtClean="0">
                <a:latin typeface="Arial" pitchFamily="34" charset="0"/>
                <a:cs typeface="Arial" pitchFamily="34" charset="0"/>
              </a:rPr>
              <a:t>Pronóstico</a:t>
            </a:r>
            <a:endParaRPr lang="es-ES" sz="2400" dirty="0" smtClean="0"/>
          </a:p>
        </p:txBody>
      </p:sp>
      <p:sp>
        <p:nvSpPr>
          <p:cNvPr id="22541" name="AutoShape 40"/>
          <p:cNvSpPr>
            <a:spLocks noChangeArrowheads="1"/>
          </p:cNvSpPr>
          <p:nvPr/>
        </p:nvSpPr>
        <p:spPr bwMode="gray">
          <a:xfrm>
            <a:off x="6215074" y="3143248"/>
            <a:ext cx="2771776" cy="2786082"/>
          </a:xfrm>
          <a:prstGeom prst="roundRect">
            <a:avLst>
              <a:gd name="adj" fmla="val 17509"/>
            </a:avLst>
          </a:prstGeom>
          <a:solidFill>
            <a:srgbClr val="B59F4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ESTRATEGIA O</a:t>
            </a:r>
          </a:p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PLAN DE ACCIONES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AutoShape 41"/>
          <p:cNvSpPr>
            <a:spLocks noChangeArrowheads="1"/>
          </p:cNvSpPr>
          <p:nvPr/>
        </p:nvSpPr>
        <p:spPr bwMode="gray">
          <a:xfrm>
            <a:off x="6572264" y="4857760"/>
            <a:ext cx="2089150" cy="4953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B59F43"/>
              </a:gs>
              <a:gs pos="100000">
                <a:srgbClr val="DBD0A4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2543" name="AutoShape 42"/>
          <p:cNvSpPr>
            <a:spLocks noChangeArrowheads="1"/>
          </p:cNvSpPr>
          <p:nvPr/>
        </p:nvSpPr>
        <p:spPr bwMode="gray">
          <a:xfrm>
            <a:off x="6500826" y="3357562"/>
            <a:ext cx="2286016" cy="571504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EDE8D1"/>
              </a:gs>
              <a:gs pos="100000">
                <a:srgbClr val="B59F4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714375" y="3714750"/>
            <a:ext cx="25717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3786188" y="3286125"/>
            <a:ext cx="2000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6572264" y="3286124"/>
            <a:ext cx="22860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s-E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 rot="16200000">
            <a:off x="-2447925" y="3019405"/>
            <a:ext cx="5688012" cy="7921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9999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Diagnóstico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es-MX" sz="2400" dirty="0" err="1" smtClean="0">
                <a:latin typeface="Arial" pitchFamily="34" charset="0"/>
                <a:cs typeface="Arial" pitchFamily="34" charset="0"/>
              </a:rPr>
              <a:t>edagógico</a:t>
            </a:r>
            <a:r>
              <a:rPr lang="es-MX" sz="2400" dirty="0" smtClean="0">
                <a:latin typeface="Arial" pitchFamily="34" charset="0"/>
                <a:cs typeface="Arial" pitchFamily="34" charset="0"/>
              </a:rPr>
              <a:t> Integral</a:t>
            </a:r>
            <a:endParaRPr lang="en-US" sz="2400" b="1" dirty="0">
              <a:solidFill>
                <a:srgbClr val="000000"/>
              </a:solidFill>
              <a:latin typeface="Arial Black" pitchFamily="34" charset="0"/>
              <a:ea typeface="DejaVu Sans" charset="0"/>
              <a:cs typeface="DejaVu Sans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285852" y="3643314"/>
            <a:ext cx="2214578" cy="26638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DESARROLLO 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BIOPSICOSOCIAL</a:t>
            </a:r>
            <a:endParaRPr lang="en-US" b="1" dirty="0">
              <a:solidFill>
                <a:srgbClr val="000000"/>
              </a:solidFill>
              <a:latin typeface="Arial" pitchFamily="34" charset="0"/>
              <a:ea typeface="DejaVu Sans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786182" y="500042"/>
            <a:ext cx="2057408" cy="26638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FF99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99"/>
            </a:extrusionClr>
          </a:sp3d>
        </p:spPr>
        <p:txBody>
          <a:bodyPr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APRNDIZAJE DE LAS ASIGNATURAS</a:t>
            </a:r>
            <a:endParaRPr lang="en-US" b="1" dirty="0">
              <a:solidFill>
                <a:srgbClr val="000000"/>
              </a:solidFill>
              <a:latin typeface="Arial" pitchFamily="34" charset="0"/>
              <a:ea typeface="DejaVu Sans" charset="0"/>
              <a:cs typeface="Arial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779838" y="3644900"/>
            <a:ext cx="1935170" cy="2590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lIns="90000" tIns="46800" rIns="90000" bIns="46800" anchor="ctr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HABILIDADES PARA COMUNICAR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COOPERAR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COLABORAR</a:t>
            </a:r>
            <a:endParaRPr lang="en-US" b="1" dirty="0">
              <a:solidFill>
                <a:srgbClr val="000000"/>
              </a:solidFill>
              <a:latin typeface="Arial" pitchFamily="34" charset="0"/>
              <a:ea typeface="DejaVu Sans" charset="0"/>
              <a:cs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6215074" y="620713"/>
            <a:ext cx="1714512" cy="2616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FF99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99"/>
            </a:extrusionClr>
          </a:sp3d>
        </p:spPr>
        <p:txBody>
          <a:bodyPr wrap="none"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CUALIDADES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NECESIDADES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CAPACIDADES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MOTIVOS 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INTERESES</a:t>
            </a:r>
            <a:endParaRPr lang="en-US" b="1" dirty="0">
              <a:solidFill>
                <a:srgbClr val="000000"/>
              </a:solidFill>
              <a:latin typeface="Arial" pitchFamily="34" charset="0"/>
              <a:ea typeface="DejaVu Sans" charset="0"/>
              <a:cs typeface="Arial" pitchFamily="34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6143636" y="3643314"/>
            <a:ext cx="1785950" cy="2592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 wrap="none" lIns="90000" tIns="46800" rIns="90000" bIns="46800" anchor="ctr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ENTORNO 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FAMILIAR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COMUNITARIO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ESCOLAR</a:t>
            </a:r>
            <a:endParaRPr lang="en-US" b="1" dirty="0">
              <a:solidFill>
                <a:srgbClr val="000000"/>
              </a:solidFill>
              <a:latin typeface="Arial" pitchFamily="34" charset="0"/>
              <a:ea typeface="DejaVu Sans" charset="0"/>
              <a:cs typeface="Arial" pitchFamily="34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214414" y="620713"/>
            <a:ext cx="2214578" cy="26638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FF99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99"/>
            </a:extrusionClr>
          </a:sp3d>
        </p:spPr>
        <p:txBody>
          <a:bodyPr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MODOS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DE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COMPORTAMIEN</a:t>
            </a:r>
          </a:p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DejaVu Sans" charset="0"/>
                <a:cs typeface="Arial" pitchFamily="34" charset="0"/>
              </a:rPr>
              <a:t>TOS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 rot="16200000">
            <a:off x="5710250" y="3202000"/>
            <a:ext cx="5688013" cy="5349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9999"/>
              </a:gs>
            </a:gsLst>
            <a:path path="shape">
              <a:fillToRect l="50000" t="50000" r="50000" b="50000"/>
            </a:path>
          </a:gradFill>
          <a:ln w="9360" cap="sq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lIns="90000" tIns="46800" rIns="90000" bIns="46800" anchor="ctr" anchorCtr="1">
            <a:flatTx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b="1" dirty="0">
                <a:solidFill>
                  <a:srgbClr val="C5000B"/>
                </a:solidFill>
                <a:latin typeface="Arial Black" pitchFamily="34" charset="0"/>
                <a:ea typeface="DejaVu Sans" charset="0"/>
                <a:cs typeface="DejaVu Sans" charset="0"/>
              </a:rPr>
              <a:t>GENERAR EL CAMBIO</a:t>
            </a: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928662" y="2143116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5857884" y="4929198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8072462" y="2143116"/>
            <a:ext cx="23653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>
            <a:off x="8072462" y="5000636"/>
            <a:ext cx="236537" cy="1588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1000100" y="4714884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>
            <a:off x="5929322" y="2000240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3571868" y="5072074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>
            <a:off x="3500430" y="2071678"/>
            <a:ext cx="306387" cy="1587"/>
          </a:xfrm>
          <a:prstGeom prst="line">
            <a:avLst/>
          </a:prstGeom>
          <a:noFill/>
          <a:ln w="91440" cap="flat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Marcador de contenido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6369072"/>
          </a:xfrm>
        </p:spPr>
        <p:txBody>
          <a:bodyPr>
            <a:normAutofit fontScale="90000"/>
          </a:bodyPr>
          <a:lstStyle/>
          <a:p>
            <a:pPr algn="l"/>
            <a:r>
              <a:rPr lang="es-ES" b="1" dirty="0" smtClean="0"/>
              <a:t>Bibliografías</a:t>
            </a:r>
            <a:br>
              <a:rPr lang="es-ES" b="1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ES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González, S.A.M. y Cápiro, C. Nociones de Sociología, Psicología y Pedagogía.</a:t>
            </a:r>
            <a:r>
              <a:rPr lang="es-ES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> Collazo, B. y Puente, M. La Orientación en la actividad</a:t>
            </a:r>
            <a:br>
              <a:rPr lang="es-ES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>pedagógica.</a:t>
            </a:r>
            <a:r>
              <a:rPr lang="es-MX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MX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>Zilberstein, S. ¿Diagnosticamos el aprendizaje de nuestros estudiantes?</a:t>
            </a:r>
            <a:r>
              <a:rPr lang="es-MX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MX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Colectivo de autores: Pedagogía de la Educación Técnica y Profesional: Capítulo </a:t>
            </a:r>
            <a:r>
              <a:rPr lang="es-ES" sz="27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Capítulo</a:t>
            </a:r>
            <a:r>
              <a:rPr lang="es-ES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 Concepción del diagnóstico integral de la cooperación en contextos de educación técnica y profesional. 2014</a:t>
            </a:r>
            <a:r>
              <a:rPr lang="es-ES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700" dirty="0" smtClean="0">
                <a:latin typeface="Arial" pitchFamily="34" charset="0"/>
                <a:cs typeface="Arial" pitchFamily="34" charset="0"/>
              </a:rPr>
            </a:br>
            <a:r>
              <a:rPr lang="es-ES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2700" dirty="0" smtClean="0">
                <a:latin typeface="Arial" pitchFamily="34" charset="0"/>
                <a:cs typeface="Arial" pitchFamily="34" charset="0"/>
              </a:rPr>
            </a:b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Colectivo de autores :La personalidad su diagnóstico y su desarrollo </a:t>
            </a:r>
            <a:r>
              <a:rPr lang="es-ES" smtClean="0">
                <a:latin typeface="Arial" pitchFamily="34" charset="0"/>
                <a:cs typeface="Arial" pitchFamily="34" charset="0"/>
              </a:rPr>
              <a:t>Capitúlo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Conceptual metodológico del diagnóstico del desarrollo de la Personalidad Bermúdez, R. y Pérez, L.M.  </a:t>
            </a:r>
          </a:p>
          <a:p>
            <a:pPr algn="just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    El diagnóstico pedagógico integral del adolescente con atención al consumo de drogas. 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>CONRADO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 Revista pedagógica de la Universidad de Cienfuegos | ISSN: 1990-8644 ,2018 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Marcador de contenido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48324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El diagnóstico educativo, una importante herramienta para elevar la  calidad de la educación en manos de los docentes;</a:t>
            </a:r>
          </a:p>
          <a:p>
            <a:pPr algn="just">
              <a:buNone/>
            </a:pPr>
            <a:r>
              <a:rPr lang="es-MX" sz="2800" dirty="0" smtClean="0">
                <a:latin typeface="Arial" pitchFamily="34" charset="0"/>
                <a:cs typeface="Arial" pitchFamily="34" charset="0"/>
              </a:rPr>
              <a:t>Revista Atenas ISSN: 1682-2749 Arraiga, M. Universidad de Matanzas Camilo Cienfuegos, 2015 </a:t>
            </a:r>
          </a:p>
          <a:p>
            <a:pPr algn="just"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“El Diagnóstico Pedagógico como proceso pedagógico y participativo de acercamiento a la realidad educativa” De la Rúa, M. Instituto Superior Politécnico José Antonio Echeverría. La Habana. Cuba. Correo</a:t>
            </a:r>
          </a:p>
          <a:p>
            <a:pPr algn="just">
              <a:buNone/>
            </a:pP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s-MX" sz="2800" dirty="0" smtClean="0">
              <a:latin typeface="Arial" pitchFamily="34" charset="0"/>
              <a:cs typeface="Arial" pitchFamily="34" charset="0"/>
            </a:endParaRP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s-ES_tradnl" dirty="0" smtClean="0"/>
              <a:t> </a:t>
            </a:r>
            <a:r>
              <a:rPr lang="es-MX" b="1" i="1" dirty="0" smtClean="0"/>
              <a:t>  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Diagnóstico pedagógico es un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proceso continuo, dinámico, sistémico y participativo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, que implica efectuar un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acercamiento a la realidad educativa con el propósito de conocerla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analizarla y evaluarla 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desde la realidad misma,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pronosticar su posible cambio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, así como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proponer las acciones que conduzcan a su transformación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, concretando estas en el </a:t>
            </a:r>
            <a:r>
              <a:rPr lang="es-MX" u="sng" dirty="0" smtClean="0">
                <a:latin typeface="Arial" pitchFamily="34" charset="0"/>
                <a:cs typeface="Arial" pitchFamily="34" charset="0"/>
              </a:rPr>
              <a:t>diseño del microcurrículum y en la dirección del proceso de enseñanza-aprendizaje.” Zilberstein, J.</a:t>
            </a:r>
            <a:endParaRPr lang="es-MX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ES_trad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 fontScale="90000"/>
          </a:bodyPr>
          <a:lstStyle/>
          <a:p>
            <a:pPr algn="just"/>
            <a:r>
              <a:rPr lang="es-ES_tradnl" b="1" dirty="0" smtClean="0"/>
              <a:t/>
            </a:r>
            <a:br>
              <a:rPr lang="es-ES_tradnl" b="1" dirty="0" smtClean="0"/>
            </a:br>
            <a:r>
              <a:rPr lang="es-ES_tradnl" sz="4000" dirty="0" smtClean="0">
                <a:latin typeface="Arial" pitchFamily="34" charset="0"/>
                <a:cs typeface="Arial" pitchFamily="34" charset="0"/>
              </a:rPr>
              <a:t>“proceso que permite conocer la realidad educativa, con el objetivo primordial de pronosticar y potenciar el cambio educativo a través de un accionar que abarque, como un todo, diferentes aristas del objeto a modificar.” (González, A.)</a:t>
            </a:r>
            <a:r>
              <a:rPr lang="es-MX" dirty="0" smtClean="0"/>
              <a:t/>
            </a:r>
            <a:br>
              <a:rPr lang="es-MX" dirty="0" smtClean="0"/>
            </a:b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Marcador de contenid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Autofit/>
          </a:bodyPr>
          <a:lstStyle/>
          <a:p>
            <a:pPr algn="just"/>
            <a:r>
              <a:rPr lang="es-MX" sz="2800" b="1" dirty="0" smtClean="0">
                <a:latin typeface="Arial" pitchFamily="34" charset="0"/>
                <a:cs typeface="Arial" pitchFamily="34" charset="0"/>
              </a:rPr>
              <a:t>¿Para qué se hace el </a:t>
            </a:r>
            <a:r>
              <a:rPr lang="es-ES_tradnl" sz="2800" b="1" dirty="0" smtClean="0">
                <a:latin typeface="Arial" pitchFamily="34" charset="0"/>
                <a:cs typeface="Arial" pitchFamily="34" charset="0"/>
              </a:rPr>
              <a:t>Diagnóstico Pedagógico Integral?</a:t>
            </a:r>
            <a:r>
              <a:rPr lang="es-MX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MX" sz="2800" dirty="0" smtClean="0">
                <a:latin typeface="Arial" pitchFamily="34" charset="0"/>
                <a:cs typeface="Arial" pitchFamily="34" charset="0"/>
              </a:rPr>
            </a:br>
            <a:r>
              <a:rPr lang="es-MX" sz="2800" dirty="0" smtClean="0">
                <a:latin typeface="Arial" pitchFamily="34" charset="0"/>
                <a:cs typeface="Arial" pitchFamily="34" charset="0"/>
              </a:rPr>
              <a:t>Independientemente del contexto de aplicación (contexto individual, contexto grupal, contexto institucional) se dirige fundamentalmente a:</a:t>
            </a:r>
            <a:br>
              <a:rPr lang="es-MX" sz="2800" dirty="0" smtClean="0">
                <a:latin typeface="Arial" pitchFamily="34" charset="0"/>
                <a:cs typeface="Arial" pitchFamily="34" charset="0"/>
              </a:rPr>
            </a:br>
            <a:r>
              <a:rPr lang="es-MX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MX" sz="2800" dirty="0" smtClean="0">
                <a:latin typeface="Arial" pitchFamily="34" charset="0"/>
                <a:cs typeface="Arial" pitchFamily="34" charset="0"/>
              </a:rPr>
            </a:br>
            <a:r>
              <a:rPr lang="es-MX" sz="2800" dirty="0" smtClean="0">
                <a:latin typeface="Arial" pitchFamily="34" charset="0"/>
                <a:cs typeface="Arial" pitchFamily="34" charset="0"/>
              </a:rPr>
              <a:t>  1. Identificar, categorizar el fenómeno estudiado, sobre la base de su caracterización general.</a:t>
            </a:r>
            <a:br>
              <a:rPr lang="es-MX" sz="2800" dirty="0" smtClean="0">
                <a:latin typeface="Arial" pitchFamily="34" charset="0"/>
                <a:cs typeface="Arial" pitchFamily="34" charset="0"/>
              </a:rPr>
            </a:br>
            <a:r>
              <a:rPr lang="es-MX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MX" sz="2800" dirty="0" smtClean="0">
                <a:latin typeface="Arial" pitchFamily="34" charset="0"/>
                <a:cs typeface="Arial" pitchFamily="34" charset="0"/>
              </a:rPr>
            </a:br>
            <a:r>
              <a:rPr lang="es-MX" sz="2800" dirty="0" smtClean="0">
                <a:latin typeface="Arial" pitchFamily="34" charset="0"/>
                <a:cs typeface="Arial" pitchFamily="34" charset="0"/>
              </a:rPr>
              <a:t>  2. A ejercer determinada influencia sobre él, con el propósito de lograr su modificación; ya sea desarrollándolo, consolidándolo o transformándolo.</a:t>
            </a:r>
            <a:endParaRPr lang="es-MX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es-MX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macronivel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: abarca el conocimiento relacionado con la sociedad, instituciones, empresas; todo lo referente a su funcionamiento interno, a su relación con el entorno; un diagnóstico de las relaciones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intergrupales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lnSpc>
                <a:spcPct val="170000"/>
              </a:lnSpc>
            </a:pPr>
            <a:r>
              <a:rPr lang="es-MX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mesonivel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: comprende el diagnóstico relativo a los grupos sociales que funcionan dentro de determinada organización. Se refiere al diagnóstico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intragrupal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, al diagnóstico en el contexto del grupo, que trata de brindar un conocimiento del funcionamiento interno del grupo, de los mecanismos que explican ese funcionamiento y las vías para alcanzar niveles superiores.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/>
          <a:lstStyle/>
          <a:p>
            <a:pPr algn="just"/>
            <a:r>
              <a:rPr lang="es-MX" dirty="0" smtClean="0">
                <a:latin typeface="Arial" pitchFamily="34" charset="0"/>
                <a:cs typeface="Arial" pitchFamily="34" charset="0"/>
              </a:rPr>
              <a:t> El </a:t>
            </a:r>
            <a:r>
              <a:rPr lang="es-MX" dirty="0" err="1" smtClean="0">
                <a:latin typeface="Arial" pitchFamily="34" charset="0"/>
                <a:cs typeface="Arial" pitchFamily="34" charset="0"/>
              </a:rPr>
              <a:t>micronivel</a:t>
            </a:r>
            <a:r>
              <a:rPr lang="es-MX" dirty="0" smtClean="0">
                <a:latin typeface="Arial" pitchFamily="34" charset="0"/>
                <a:cs typeface="Arial" pitchFamily="34" charset="0"/>
              </a:rPr>
              <a:t>: está referido al diagnóstico en el plano individual, al diagnóstico en el contexto de la Personalidad, dirigido a detectar y caracterizar sus dificultades y /o potencialidades en determinadas áreas, para transformarlas en desarrollo, en aras del mejoramiento profesional y humano, logrando modos de elevada eficiencia personal y valor social.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1133</TotalTime>
  <Words>694</Words>
  <Application>Microsoft Office PowerPoint</Application>
  <PresentationFormat>Presentación en pantalla (4:3)</PresentationFormat>
  <Paragraphs>66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DejaVu Sans</vt:lpstr>
      <vt:lpstr>Georgia</vt:lpstr>
      <vt:lpstr>Tema de Office</vt:lpstr>
      <vt:lpstr>Presentación de PowerPoint</vt:lpstr>
      <vt:lpstr>Bibliografías  González, S.A.M. y Cápiro, C. Nociones de Sociología, Psicología y Pedagogía.  Collazo, B. y Puente, M. La Orientación en la actividad pedagógica. Zilberstein, S. ¿Diagnosticamos el aprendizaje de nuestros estudiantes? Colectivo de autores: Pedagogía de la Educación Técnica y Profesional: Capítulo Capítulo 3 Concepción del diagnóstico integral de la cooperación en contextos de educación técnica y profesional. 2014   </vt:lpstr>
      <vt:lpstr>Presentación de PowerPoint</vt:lpstr>
      <vt:lpstr>Presentación de PowerPoint</vt:lpstr>
      <vt:lpstr>Presentación de PowerPoint</vt:lpstr>
      <vt:lpstr> “proceso que permite conocer la realidad educativa, con el objetivo primordial de pronosticar y potenciar el cambio educativo a través de un accionar que abarque, como un todo, diferentes aristas del objeto a modificar.” (González, A.) </vt:lpstr>
      <vt:lpstr>¿Para qué se hace el Diagnóstico Pedagógico Integral? Independientemente del contexto de aplicación (contexto individual, contexto grupal, contexto institucional) se dirige fundamentalmente a:    1. Identificar, categorizar el fenómeno estudiado, sobre la base de su caracterización general.    2. A ejercer determinada influencia sobre él, con el propósito de lograr su modificación; ya sea desarrollándolo, consolidándolo o transformándolo.</vt:lpstr>
      <vt:lpstr>Presentación de PowerPoint</vt:lpstr>
      <vt:lpstr>Presentación de PowerPoint</vt:lpstr>
      <vt:lpstr>FUNCIONES DEL DIAGNÓSTICO</vt:lpstr>
      <vt:lpstr>Presentación de PowerPoint</vt:lpstr>
      <vt:lpstr>MOMENTOS DEL DIAGNÓSTICO 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Albertico</dc:creator>
  <cp:lastModifiedBy>Francisco Pérez Miró</cp:lastModifiedBy>
  <cp:revision>311</cp:revision>
  <dcterms:created xsi:type="dcterms:W3CDTF">2018-11-14T00:00:20Z</dcterms:created>
  <dcterms:modified xsi:type="dcterms:W3CDTF">2021-02-23T03:28:38Z</dcterms:modified>
</cp:coreProperties>
</file>